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3" r:id="rId7"/>
    <p:sldId id="265" r:id="rId8"/>
    <p:sldId id="262" r:id="rId9"/>
    <p:sldId id="266" r:id="rId10"/>
    <p:sldId id="260" r:id="rId11"/>
    <p:sldId id="267" r:id="rId1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208"/>
  </p:normalViewPr>
  <p:slideViewPr>
    <p:cSldViewPr snapToGrid="0" snapToObjects="1">
      <p:cViewPr varScale="1">
        <p:scale>
          <a:sx n="90" d="100"/>
          <a:sy n="90" d="100"/>
        </p:scale>
        <p:origin x="232" y="816"/>
      </p:cViewPr>
      <p:guideLst/>
    </p:cSldViewPr>
  </p:slideViewPr>
  <p:outlineViewPr>
    <p:cViewPr>
      <p:scale>
        <a:sx n="33" d="100"/>
        <a:sy n="33" d="100"/>
      </p:scale>
      <p:origin x="0" y="-62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54DC7-C81F-D143-BD42-36D8213EF466}" type="datetimeFigureOut">
              <a:rPr lang="en-RU" smtClean="0"/>
              <a:t>29.01.2021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94144D-D60D-FB4D-937A-1013E3ACC07B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3793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4144D-D60D-FB4D-937A-1013E3ACC07B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71454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29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2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3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7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31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41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33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8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6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4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59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12" r:id="rId6"/>
    <p:sldLayoutId id="2147483707" r:id="rId7"/>
    <p:sldLayoutId id="2147483708" r:id="rId8"/>
    <p:sldLayoutId id="2147483709" r:id="rId9"/>
    <p:sldLayoutId id="2147483711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://thewhiteramekins.com/beautiful-city-london-through-my-eye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Amsterdam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urred motion traffic">
            <a:extLst>
              <a:ext uri="{FF2B5EF4-FFF2-40B4-BE49-F238E27FC236}">
                <a16:creationId xmlns:a16="http://schemas.microsoft.com/office/drawing/2014/main" id="{80E5A8FC-85F0-4E05-B8E5-515B7A4204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55" b="8275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19988F-DF9F-834A-BDDC-971834EE5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RU" sz="6600" dirty="0"/>
              <a:t>Choosing the best city for a living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6E091C-626E-E745-91E3-296F8E87E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r>
              <a:rPr lang="en-RU" dirty="0"/>
              <a:t>Diana Tolstyga</a:t>
            </a:r>
          </a:p>
        </p:txBody>
      </p:sp>
    </p:spTree>
    <p:extLst>
      <p:ext uri="{BB962C8B-B14F-4D97-AF65-F5344CB8AC3E}">
        <p14:creationId xmlns:p14="http://schemas.microsoft.com/office/powerpoint/2010/main" val="3376634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2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F6790-A19B-5F4A-A937-231ED96DB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RU" sz="3600" dirty="0"/>
              <a:t>Total ranking of cities neighborhoods</a:t>
            </a:r>
          </a:p>
        </p:txBody>
      </p:sp>
      <p:sp>
        <p:nvSpPr>
          <p:cNvPr id="52" name="Rectangle 44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3" name="Rectangle 46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84D017A-4A17-4C93-9EE8-5967A0FCF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Total ranking is a sum of the two rankings calculated by using two approaches;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Paris is ahead by a large margin having three out of five neighborhoods better than any neighborhoods in other cities;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Taking “1nd Arrondissment of Paris” as a basis, best neighborhoods in London and Amsterdam are 14-18 percentage points below of the best neighborhood in Paris </a:t>
            </a:r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FB0A2902-91F7-AE41-9E7F-6AA42B45C2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2022377"/>
              </p:ext>
            </p:extLst>
          </p:nvPr>
        </p:nvGraphicFramePr>
        <p:xfrm>
          <a:off x="429768" y="2693587"/>
          <a:ext cx="6702556" cy="256810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29025">
                  <a:extLst>
                    <a:ext uri="{9D8B030D-6E8A-4147-A177-3AD203B41FA5}">
                      <a16:colId xmlns:a16="http://schemas.microsoft.com/office/drawing/2014/main" val="1814789166"/>
                    </a:ext>
                  </a:extLst>
                </a:gridCol>
                <a:gridCol w="981094">
                  <a:extLst>
                    <a:ext uri="{9D8B030D-6E8A-4147-A177-3AD203B41FA5}">
                      <a16:colId xmlns:a16="http://schemas.microsoft.com/office/drawing/2014/main" val="3949461005"/>
                    </a:ext>
                  </a:extLst>
                </a:gridCol>
                <a:gridCol w="1327232">
                  <a:extLst>
                    <a:ext uri="{9D8B030D-6E8A-4147-A177-3AD203B41FA5}">
                      <a16:colId xmlns:a16="http://schemas.microsoft.com/office/drawing/2014/main" val="4281135528"/>
                    </a:ext>
                  </a:extLst>
                </a:gridCol>
                <a:gridCol w="1178059">
                  <a:extLst>
                    <a:ext uri="{9D8B030D-6E8A-4147-A177-3AD203B41FA5}">
                      <a16:colId xmlns:a16="http://schemas.microsoft.com/office/drawing/2014/main" val="791793220"/>
                    </a:ext>
                  </a:extLst>
                </a:gridCol>
                <a:gridCol w="808750">
                  <a:extLst>
                    <a:ext uri="{9D8B030D-6E8A-4147-A177-3AD203B41FA5}">
                      <a16:colId xmlns:a16="http://schemas.microsoft.com/office/drawing/2014/main" val="3562243777"/>
                    </a:ext>
                  </a:extLst>
                </a:gridCol>
                <a:gridCol w="924612">
                  <a:extLst>
                    <a:ext uri="{9D8B030D-6E8A-4147-A177-3AD203B41FA5}">
                      <a16:colId xmlns:a16="http://schemas.microsoft.com/office/drawing/2014/main" val="3169953358"/>
                    </a:ext>
                  </a:extLst>
                </a:gridCol>
                <a:gridCol w="653784">
                  <a:extLst>
                    <a:ext uri="{9D8B030D-6E8A-4147-A177-3AD203B41FA5}">
                      <a16:colId xmlns:a16="http://schemas.microsoft.com/office/drawing/2014/main" val="3813827282"/>
                    </a:ext>
                  </a:extLst>
                </a:gridCol>
              </a:tblGrid>
              <a:tr h="565135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Paris: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1nd arrondissement of Paris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Eiffel Tower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Le Marais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 Quartier Latin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Saint-Germain-des-Prés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extLst>
                  <a:ext uri="{0D108BD9-81ED-4DB2-BD59-A6C34878D82A}">
                    <a16:rowId xmlns:a16="http://schemas.microsoft.com/office/drawing/2014/main" val="1246668864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170.9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67.08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151.23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159.37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137.4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956153055"/>
                  </a:ext>
                </a:extLst>
              </a:tr>
              <a:tr h="276870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677466876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London: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Carnaby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Covent Garden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Kensington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Knightsbridge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Mayfair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589916212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107.05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140.38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46.63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78.95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93.99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4131154724"/>
                  </a:ext>
                </a:extLst>
              </a:tr>
              <a:tr h="276870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1674410573"/>
                  </a:ext>
                </a:extLst>
              </a:tr>
              <a:tr h="412197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Amsterdam: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Concertgebouwbuurt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Elandsgrachtbuurt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Felix Meritisbuurt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1130381497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146.41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109.32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130.37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751731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917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outdoor, water, city, lit&#10;&#10;Description automatically generated">
            <a:extLst>
              <a:ext uri="{FF2B5EF4-FFF2-40B4-BE49-F238E27FC236}">
                <a16:creationId xmlns:a16="http://schemas.microsoft.com/office/drawing/2014/main" id="{1B26C62A-C4C5-CF40-AFED-CAD2C5F68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90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FEB12-6E8A-244E-AF80-AFC41A956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en-RU" sz="3200" dirty="0"/>
              <a:t>Conclusions and further applications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F494F-0776-4D46-8301-4A0D6BAB4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586669" cy="348386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RU" sz="2000" b="1" dirty="0"/>
              <a:t>Paris</a:t>
            </a:r>
            <a:r>
              <a:rPr lang="en-RU" sz="2000" dirty="0"/>
              <a:t> is the best city for a living based on our two-way approach;</a:t>
            </a:r>
          </a:p>
          <a:p>
            <a:pPr>
              <a:lnSpc>
                <a:spcPct val="100000"/>
              </a:lnSpc>
            </a:pPr>
            <a:r>
              <a:rPr lang="en-RU" sz="2000" dirty="0"/>
              <a:t>For further analysis the number of neighborhoods can be extended;</a:t>
            </a:r>
          </a:p>
          <a:p>
            <a:pPr>
              <a:lnSpc>
                <a:spcPct val="100000"/>
              </a:lnSpc>
            </a:pPr>
            <a:r>
              <a:rPr lang="en-RU" sz="2000" dirty="0"/>
              <a:t>The evaluation metrics can also be complicated taking into consideration other factors: housing costs, commute,school rating, climate etc.</a:t>
            </a:r>
          </a:p>
        </p:txBody>
      </p:sp>
    </p:spTree>
    <p:extLst>
      <p:ext uri="{BB962C8B-B14F-4D97-AF65-F5344CB8AC3E}">
        <p14:creationId xmlns:p14="http://schemas.microsoft.com/office/powerpoint/2010/main" val="402027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ADD9-ACAB-1E4F-B294-C88FFFC27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Choosing the best European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9616C-EBE7-9B43-9DF5-A4A997940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/>
              <a:t>There are three cities to choose from: Paris, London, Amsterdam;</a:t>
            </a:r>
          </a:p>
          <a:p>
            <a:r>
              <a:rPr lang="en-RU" dirty="0"/>
              <a:t>All three cities are comparable in terms of way and level of living except downtown infrastructure that needs to be evaluated using Data Science technics;</a:t>
            </a:r>
          </a:p>
          <a:p>
            <a:r>
              <a:rPr lang="en-RU" dirty="0"/>
              <a:t>To evaluate downtown infrastructure, the Foursquare data are used.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232335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9657-9FFD-5046-9D7B-8CB2C9E5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4890B-BC10-2E47-A07B-9C33DA5C4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/>
              <a:t>Neighborhoods</a:t>
            </a:r>
            <a:r>
              <a:rPr lang="en-GB" dirty="0"/>
              <a:t> are selected from postal-codes site </a:t>
            </a:r>
            <a:r>
              <a:rPr lang="en-RU" dirty="0"/>
              <a:t>https://postcode.site;</a:t>
            </a:r>
          </a:p>
          <a:p>
            <a:r>
              <a:rPr lang="en-RU" dirty="0"/>
              <a:t>Longitude/latitude of neighborhoods are manually collected from google maps;</a:t>
            </a:r>
          </a:p>
          <a:p>
            <a:r>
              <a:rPr lang="en-RU" dirty="0"/>
              <a:t>Venues are taken from Foursquare portal;</a:t>
            </a:r>
          </a:p>
          <a:p>
            <a:r>
              <a:rPr lang="en-RU" dirty="0"/>
              <a:t>Venue categories are manually ranked based on personal preferences</a:t>
            </a:r>
          </a:p>
        </p:txBody>
      </p:sp>
    </p:spTree>
    <p:extLst>
      <p:ext uri="{BB962C8B-B14F-4D97-AF65-F5344CB8AC3E}">
        <p14:creationId xmlns:p14="http://schemas.microsoft.com/office/powerpoint/2010/main" val="4246420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21233-38CB-EE43-BC34-FEC3A75B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Evaluation model with two-way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11AA2-C90C-3743-9016-9986D783D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RU" dirty="0"/>
              <a:t>Select the most diverse neighborhood via k-clustering analysis of venues by its category. </a:t>
            </a:r>
            <a:r>
              <a:rPr lang="en-US" dirty="0"/>
              <a:t>The more clusters are represented in a neighborhood the higher its rating;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ranking of a neighborhood based on rating scale of venue categories. Each category has a rating from 1 to 10 based on our own preferences.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final ranking of a neighborhood is the sum of the two ratings.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3083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18F17-86B9-2545-A830-C4D1DD399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First ranking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77506-15B8-9B44-BED5-78BBC6C0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RU" dirty="0"/>
              <a:t>or each city we hove got k clusters and choose the neighborhood which has the most number of different clusters.</a:t>
            </a:r>
          </a:p>
          <a:p>
            <a:r>
              <a:rPr lang="en-RU" dirty="0"/>
              <a:t>If a neighborhood is having all clusters represented, it gets the highest score meaning that the neighborhood is very diverse having venues of various types</a:t>
            </a:r>
          </a:p>
        </p:txBody>
      </p:sp>
    </p:spTree>
    <p:extLst>
      <p:ext uri="{BB962C8B-B14F-4D97-AF65-F5344CB8AC3E}">
        <p14:creationId xmlns:p14="http://schemas.microsoft.com/office/powerpoint/2010/main" val="2939554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, map&#10;&#10;Description automatically generated">
            <a:extLst>
              <a:ext uri="{FF2B5EF4-FFF2-40B4-BE49-F238E27FC236}">
                <a16:creationId xmlns:a16="http://schemas.microsoft.com/office/drawing/2014/main" id="{C99B93D0-563C-9843-A568-1AFE34261B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42" r="-2" b="8780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3" descr="A picture containing outdoor, water, city, lit&#10;&#10;Description automatically generated">
            <a:extLst>
              <a:ext uri="{FF2B5EF4-FFF2-40B4-BE49-F238E27FC236}">
                <a16:creationId xmlns:a16="http://schemas.microsoft.com/office/drawing/2014/main" id="{631AB95F-34B5-7241-9E9B-93B9A4524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576" r="-1" b="4707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AAAFB-56C5-7F4C-A3A2-3527F3CDE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/>
              <a:t>Clusters for Paris Neighborhoods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4653540-BB1B-423C-8D90-CFE0FA30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/>
              <a:t>Venue categories are divided into five clusters;</a:t>
            </a:r>
          </a:p>
          <a:p>
            <a:r>
              <a:rPr lang="en-RU" sz="1800"/>
              <a:t>Quartier latin has the highest rating and </a:t>
            </a:r>
            <a:r>
              <a:rPr lang="en-US" sz="1800"/>
              <a:t>ends up being the most diverse</a:t>
            </a:r>
            <a:endParaRPr lang="en-RU" sz="1800"/>
          </a:p>
          <a:p>
            <a:r>
              <a:rPr lang="en-RU" sz="1800"/>
              <a:t>while Eiffel Tower has the lowest one.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0950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water, building, outdoor, bridge&#10;&#10;Description automatically generated">
            <a:extLst>
              <a:ext uri="{FF2B5EF4-FFF2-40B4-BE49-F238E27FC236}">
                <a16:creationId xmlns:a16="http://schemas.microsoft.com/office/drawing/2014/main" id="{B04DE35A-F00E-9A47-AAF8-F26DA66C40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3826" r="-2" b="7200"/>
          <a:stretch/>
        </p:blipFill>
        <p:spPr>
          <a:xfrm>
            <a:off x="4883024" y="28004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8DD61A3E-518C-0B41-83F9-3189D86915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411" r="-2" b="9855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AAAFB-56C5-7F4C-A3A2-3527F3CDE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Clusters for London Neighborhoods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4653540-BB1B-423C-8D90-CFE0FA30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dirty="0"/>
              <a:t>Venue categories are divided into five clusters;</a:t>
            </a:r>
          </a:p>
          <a:p>
            <a:r>
              <a:rPr lang="en-RU" dirty="0"/>
              <a:t>Covent Garden has the highest rating and </a:t>
            </a:r>
            <a:r>
              <a:rPr lang="en-US" dirty="0"/>
              <a:t>ends up being the most diverse</a:t>
            </a:r>
            <a:endParaRPr lang="en-RU" dirty="0"/>
          </a:p>
          <a:p>
            <a:r>
              <a:rPr lang="en-RU" dirty="0"/>
              <a:t>while Kensington has the lowest score</a:t>
            </a:r>
            <a:r>
              <a:rPr lang="en-RU" sz="1800" dirty="0"/>
              <a:t>.</a:t>
            </a:r>
          </a:p>
          <a:p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522E7C-EB95-F94B-9A3F-9A1F43D6436B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RU" sz="700">
                <a:solidFill>
                  <a:srgbClr val="FFFFFF"/>
                </a:solidFill>
                <a:hlinkClick r:id="rId4" tooltip="http://thewhiteramekins.com/beautiful-city-london-through-my-eye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RU" sz="700">
                <a:solidFill>
                  <a:srgbClr val="FFFFFF"/>
                </a:solidFill>
              </a:rPr>
              <a:t> by Unknown Author is licensed under </a:t>
            </a:r>
            <a:r>
              <a:rPr lang="en-RU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R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87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F7D9E9CA-61A8-104C-9868-4FCDF4A8D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05" r="-2" b="8136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5" name="Content Placeholder 4" descr="A picture containing sky, outdoor, water&#10;&#10;Description automatically generated">
            <a:extLst>
              <a:ext uri="{FF2B5EF4-FFF2-40B4-BE49-F238E27FC236}">
                <a16:creationId xmlns:a16="http://schemas.microsoft.com/office/drawing/2014/main" id="{68BDEBA6-99A1-6D48-9286-C41E59119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9233" r="-2" b="21793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ADAE7A-D433-2D40-A580-D5E902704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875662"/>
          </a:xfrm>
        </p:spPr>
        <p:txBody>
          <a:bodyPr>
            <a:noAutofit/>
          </a:bodyPr>
          <a:lstStyle/>
          <a:p>
            <a:r>
              <a:rPr lang="en-RU" dirty="0"/>
              <a:t>Clusters for Amsterdam neighborhoods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57B9039E-BE3C-4D68-A509-19D122E23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3218230"/>
            <a:ext cx="4832803" cy="2872841"/>
          </a:xfrm>
        </p:spPr>
        <p:txBody>
          <a:bodyPr>
            <a:normAutofit/>
          </a:bodyPr>
          <a:lstStyle/>
          <a:p>
            <a:r>
              <a:rPr lang="en-US" dirty="0"/>
              <a:t>Venues are segmented into three clusters</a:t>
            </a:r>
          </a:p>
          <a:p>
            <a:r>
              <a:rPr lang="en-US" dirty="0"/>
              <a:t>It turns out that all neighborhoods are equally rated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ADBB5-0289-8B42-81EF-48CFF3557828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RU" sz="700">
                <a:solidFill>
                  <a:srgbClr val="FFFFFF"/>
                </a:solidFill>
                <a:hlinkClick r:id="rId4" tooltip="https://en.wikipedia.org/wiki/Amsterd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RU" sz="700">
                <a:solidFill>
                  <a:srgbClr val="FFFFFF"/>
                </a:solidFill>
              </a:rPr>
              <a:t> by Unknown Author is licensed under </a:t>
            </a:r>
            <a:r>
              <a:rPr lang="en-RU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R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34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365785-9945-2942-9FE9-4B234973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9" y="350074"/>
            <a:ext cx="3438144" cy="1239012"/>
          </a:xfrm>
        </p:spPr>
        <p:txBody>
          <a:bodyPr anchor="ctr">
            <a:noAutofit/>
          </a:bodyPr>
          <a:lstStyle/>
          <a:p>
            <a:r>
              <a:rPr lang="en-RU" dirty="0"/>
              <a:t>Second ranking approach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E29D79A-162B-4C58-B9CA-806DDEE7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729" y="2436622"/>
            <a:ext cx="4530090" cy="3207258"/>
          </a:xfrm>
        </p:spPr>
        <p:txBody>
          <a:bodyPr anchor="t">
            <a:noAutofit/>
          </a:bodyPr>
          <a:lstStyle/>
          <a:p>
            <a:r>
              <a:rPr lang="en-US" dirty="0"/>
              <a:t>We use our personal preferences to rank each out of  208 venue categories from 1 to 10</a:t>
            </a:r>
          </a:p>
          <a:p>
            <a:r>
              <a:rPr lang="en-US" dirty="0"/>
              <a:t> By Summing up its weighted values we will get a ranking for each neighborhood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37E919B2-4BF2-9F46-AB2B-62DFF5BD0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575740"/>
            <a:ext cx="6922008" cy="38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2146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03039"/>
      </a:dk2>
      <a:lt2>
        <a:srgbClr val="E2E7E8"/>
      </a:lt2>
      <a:accent1>
        <a:srgbClr val="B14B3B"/>
      </a:accent1>
      <a:accent2>
        <a:srgbClr val="C34D6E"/>
      </a:accent2>
      <a:accent3>
        <a:srgbClr val="C38E4D"/>
      </a:accent3>
      <a:accent4>
        <a:srgbClr val="3BB1AA"/>
      </a:accent4>
      <a:accent5>
        <a:srgbClr val="4D99C3"/>
      </a:accent5>
      <a:accent6>
        <a:srgbClr val="3B56B1"/>
      </a:accent6>
      <a:hlink>
        <a:srgbClr val="348F9D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552</Words>
  <Application>Microsoft Macintosh PowerPoint</Application>
  <PresentationFormat>Widescreen</PresentationFormat>
  <Paragraphs>80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Calibri Light</vt:lpstr>
      <vt:lpstr>AccentBoxVTI</vt:lpstr>
      <vt:lpstr>Choosing the best city for a living</vt:lpstr>
      <vt:lpstr>Choosing the best European city</vt:lpstr>
      <vt:lpstr>Data acquisition and cleaning</vt:lpstr>
      <vt:lpstr>Evaluation model with two-way approach</vt:lpstr>
      <vt:lpstr>First ranking approach</vt:lpstr>
      <vt:lpstr>Clusters for Paris Neighborhoods</vt:lpstr>
      <vt:lpstr>Clusters for London Neighborhoods</vt:lpstr>
      <vt:lpstr>Clusters for Amsterdam neighborhoods</vt:lpstr>
      <vt:lpstr>Second ranking approach</vt:lpstr>
      <vt:lpstr>Total ranking of cities neighborhoods</vt:lpstr>
      <vt:lpstr>Conclusions and further 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the best city for a living</dc:title>
  <dc:creator>Mikhail Matytsin</dc:creator>
  <cp:lastModifiedBy>Mikhail Matytsin</cp:lastModifiedBy>
  <cp:revision>1</cp:revision>
  <dcterms:created xsi:type="dcterms:W3CDTF">2021-01-29T22:54:59Z</dcterms:created>
  <dcterms:modified xsi:type="dcterms:W3CDTF">2021-01-29T22:55:12Z</dcterms:modified>
</cp:coreProperties>
</file>

<file path=docProps/thumbnail.jpeg>
</file>